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32" r:id="rId5"/>
    <p:sldId id="333" r:id="rId6"/>
    <p:sldId id="334" r:id="rId7"/>
    <p:sldId id="335" r:id="rId8"/>
    <p:sldId id="336" r:id="rId9"/>
    <p:sldId id="338" r:id="rId10"/>
    <p:sldId id="337" r:id="rId11"/>
    <p:sldId id="311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0EE2-DDDC-4B95-80DD-EB049146140F}" type="datetimeFigureOut">
              <a:rPr lang="cs-CZ" smtClean="0"/>
              <a:pPr/>
              <a:t>11.7.2019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4D2D-9151-439A-88D0-A5471D4F1B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0EE2-DDDC-4B95-80DD-EB049146140F}" type="datetimeFigureOut">
              <a:rPr lang="cs-CZ" smtClean="0"/>
              <a:pPr/>
              <a:t>11.7.2019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4D2D-9151-439A-88D0-A5471D4F1B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0EE2-DDDC-4B95-80DD-EB049146140F}" type="datetimeFigureOut">
              <a:rPr lang="cs-CZ" smtClean="0"/>
              <a:pPr/>
              <a:t>11.7.2019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4D2D-9151-439A-88D0-A5471D4F1B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0EE2-DDDC-4B95-80DD-EB049146140F}" type="datetimeFigureOut">
              <a:rPr lang="cs-CZ" smtClean="0"/>
              <a:pPr/>
              <a:t>11.7.2019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4D2D-9151-439A-88D0-A5471D4F1B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0EE2-DDDC-4B95-80DD-EB049146140F}" type="datetimeFigureOut">
              <a:rPr lang="cs-CZ" smtClean="0"/>
              <a:pPr/>
              <a:t>11.7.2019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4D2D-9151-439A-88D0-A5471D4F1B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0EE2-DDDC-4B95-80DD-EB049146140F}" type="datetimeFigureOut">
              <a:rPr lang="cs-CZ" smtClean="0"/>
              <a:pPr/>
              <a:t>11.7.2019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4D2D-9151-439A-88D0-A5471D4F1B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0EE2-DDDC-4B95-80DD-EB049146140F}" type="datetimeFigureOut">
              <a:rPr lang="cs-CZ" smtClean="0"/>
              <a:pPr/>
              <a:t>11.7.2019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4D2D-9151-439A-88D0-A5471D4F1B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0EE2-DDDC-4B95-80DD-EB049146140F}" type="datetimeFigureOut">
              <a:rPr lang="cs-CZ" smtClean="0"/>
              <a:pPr/>
              <a:t>11.7.2019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4D2D-9151-439A-88D0-A5471D4F1B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0EE2-DDDC-4B95-80DD-EB049146140F}" type="datetimeFigureOut">
              <a:rPr lang="cs-CZ" smtClean="0"/>
              <a:pPr/>
              <a:t>11.7.2019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4D2D-9151-439A-88D0-A5471D4F1B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0EE2-DDDC-4B95-80DD-EB049146140F}" type="datetimeFigureOut">
              <a:rPr lang="cs-CZ" smtClean="0"/>
              <a:pPr/>
              <a:t>11.7.2019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4D2D-9151-439A-88D0-A5471D4F1B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0EE2-DDDC-4B95-80DD-EB049146140F}" type="datetimeFigureOut">
              <a:rPr lang="cs-CZ" smtClean="0"/>
              <a:pPr/>
              <a:t>11.7.2019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4D2D-9151-439A-88D0-A5471D4F1B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10EE2-DDDC-4B95-80DD-EB049146140F}" type="datetimeFigureOut">
              <a:rPr lang="cs-CZ" smtClean="0"/>
              <a:pPr/>
              <a:t>11.7.2019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74D2D-9151-439A-88D0-A5471D4F1BD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Teplomilné peckoviny </a:t>
            </a:r>
            <a:br>
              <a:rPr lang="cs-CZ" dirty="0" smtClean="0"/>
            </a:br>
            <a:r>
              <a:rPr lang="cs-CZ" dirty="0" smtClean="0"/>
              <a:t>(meruňky a broskvoně)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Historie  a  pěstování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Vhodné podnože pro meruňky a broskvoně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U broskví se používají selektované  broskvové semenáče např. BVA 1 -3, potom celá škála slivoňových podnoží včetně myrobalánu, někdy ovšem  u nich nebývá  dobrá afinita</a:t>
            </a:r>
            <a:endParaRPr lang="cs-CZ" dirty="0" smtClean="0"/>
          </a:p>
          <a:p>
            <a:r>
              <a:rPr lang="cs-CZ" dirty="0" smtClean="0"/>
              <a:t>U meruněk se používá meruňkový semenáč a slivoňové podnože. Nejbujnější podnoží je myrobalán, odrůdy  na něm štěpené se pak hodí i do výsadeb ve volné krajině a do horších půdních podmínek</a:t>
            </a:r>
            <a:endParaRPr lang="cs-CZ" dirty="0" smtClean="0"/>
          </a:p>
        </p:txBody>
      </p:sp>
      <p:pic>
        <p:nvPicPr>
          <p:cNvPr id="7170" name="Picture 2" descr="F:\DCIM\101CASIO\CIMG15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44824"/>
            <a:ext cx="4038600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400" dirty="0" smtClean="0"/>
              <a:t>   </a:t>
            </a:r>
            <a:endParaRPr lang="cs-CZ" sz="4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    Děkuji za pozornost</a:t>
            </a:r>
            <a:endParaRPr lang="cs-CZ" sz="4400" b="1" dirty="0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/>
      </p:sp>
      <p:pic>
        <p:nvPicPr>
          <p:cNvPr id="8194" name="Picture 2" descr="F:\DCIM\101CASIO\CIMG1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6408712" cy="4632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Nejstarší zmínky o pěstování </a:t>
            </a:r>
            <a:r>
              <a:rPr lang="cs-CZ" dirty="0" smtClean="0"/>
              <a:t>broskvoní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Broskvoň  a meruňka pochází z  východní </a:t>
            </a:r>
            <a:r>
              <a:rPr lang="cs-CZ" dirty="0" smtClean="0"/>
              <a:t>A</a:t>
            </a:r>
            <a:r>
              <a:rPr lang="cs-CZ" dirty="0" smtClean="0"/>
              <a:t>sie</a:t>
            </a:r>
            <a:r>
              <a:rPr lang="cs-CZ" dirty="0" smtClean="0"/>
              <a:t>,</a:t>
            </a:r>
            <a:r>
              <a:rPr lang="cs-CZ" dirty="0" smtClean="0"/>
              <a:t> broskvoň byla již 3. tis. let </a:t>
            </a:r>
            <a:r>
              <a:rPr lang="cs-CZ" dirty="0" err="1" smtClean="0"/>
              <a:t>př.nl</a:t>
            </a:r>
            <a:r>
              <a:rPr lang="cs-CZ" dirty="0" smtClean="0"/>
              <a:t>. pěstována v </a:t>
            </a:r>
            <a:r>
              <a:rPr lang="cs-CZ" dirty="0" smtClean="0"/>
              <a:t>Č</a:t>
            </a:r>
            <a:r>
              <a:rPr lang="cs-CZ" dirty="0" smtClean="0"/>
              <a:t>íně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 smtClean="0"/>
              <a:t>Ve druhém století se dostávají do Persie</a:t>
            </a:r>
            <a:endParaRPr lang="cs-CZ" dirty="0" smtClean="0"/>
          </a:p>
          <a:p>
            <a:r>
              <a:rPr lang="cs-CZ" dirty="0" smtClean="0"/>
              <a:t>Pěstování </a:t>
            </a:r>
            <a:r>
              <a:rPr lang="cs-CZ" dirty="0" smtClean="0"/>
              <a:t> </a:t>
            </a:r>
            <a:r>
              <a:rPr lang="cs-CZ" dirty="0" smtClean="0"/>
              <a:t>broskví a meruněk je v Itálii  doloženo v 1. století před Kristem</a:t>
            </a:r>
          </a:p>
          <a:p>
            <a:r>
              <a:rPr lang="cs-CZ" dirty="0" err="1" smtClean="0"/>
              <a:t>Plinius</a:t>
            </a:r>
            <a:r>
              <a:rPr lang="cs-CZ" dirty="0" smtClean="0"/>
              <a:t> Starší  doporučuje meruňku jako podnož pro broskvoně</a:t>
            </a:r>
          </a:p>
          <a:p>
            <a:r>
              <a:rPr lang="cs-CZ" dirty="0" smtClean="0"/>
              <a:t>Na území Slovenska je nejstarší nález pecek  broskví z doby laténské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Do Čech se dostala broskvoň ze Španělska na Moravu , pak přes podunajskou obchodní trasu</a:t>
            </a:r>
            <a:endParaRPr lang="cs-CZ" dirty="0" smtClean="0"/>
          </a:p>
          <a:p>
            <a:r>
              <a:rPr lang="cs-CZ" dirty="0" smtClean="0"/>
              <a:t>Pěstování broskvoní  na našem území zmiňuje </a:t>
            </a:r>
            <a:r>
              <a:rPr lang="cs-CZ" dirty="0" err="1" smtClean="0"/>
              <a:t>Ibrahim</a:t>
            </a:r>
            <a:r>
              <a:rPr lang="cs-CZ" dirty="0" smtClean="0"/>
              <a:t> </a:t>
            </a:r>
            <a:r>
              <a:rPr lang="cs-CZ" dirty="0" err="1" smtClean="0"/>
              <a:t>ibn</a:t>
            </a:r>
            <a:r>
              <a:rPr lang="cs-CZ" dirty="0" smtClean="0"/>
              <a:t> Jakub  již před rokem 1000</a:t>
            </a:r>
          </a:p>
          <a:p>
            <a:r>
              <a:rPr lang="cs-CZ" dirty="0" smtClean="0"/>
              <a:t>Meruňka </a:t>
            </a:r>
            <a:r>
              <a:rPr lang="cs-CZ" dirty="0" smtClean="0"/>
              <a:t>je v </a:t>
            </a:r>
            <a:r>
              <a:rPr lang="cs-CZ" dirty="0" smtClean="0"/>
              <a:t>Č</a:t>
            </a:r>
            <a:r>
              <a:rPr lang="cs-CZ" dirty="0" smtClean="0"/>
              <a:t>echách známá až v 15. století</a:t>
            </a:r>
            <a:endParaRPr lang="cs-CZ" dirty="0" smtClean="0"/>
          </a:p>
          <a:p>
            <a:r>
              <a:rPr lang="cs-CZ" dirty="0" smtClean="0"/>
              <a:t>Děkan </a:t>
            </a:r>
            <a:r>
              <a:rPr lang="cs-CZ" dirty="0" err="1" smtClean="0"/>
              <a:t>Rössler</a:t>
            </a:r>
            <a:r>
              <a:rPr lang="cs-CZ" dirty="0" smtClean="0"/>
              <a:t> </a:t>
            </a:r>
            <a:r>
              <a:rPr lang="cs-CZ" dirty="0" smtClean="0"/>
              <a:t> </a:t>
            </a:r>
            <a:r>
              <a:rPr lang="cs-CZ" dirty="0" smtClean="0"/>
              <a:t>má  </a:t>
            </a:r>
            <a:r>
              <a:rPr lang="cs-CZ" dirty="0" smtClean="0"/>
              <a:t>počátkem </a:t>
            </a:r>
            <a:r>
              <a:rPr lang="cs-CZ" dirty="0" smtClean="0"/>
              <a:t>19. století </a:t>
            </a:r>
            <a:r>
              <a:rPr lang="cs-CZ" dirty="0" smtClean="0"/>
              <a:t>ve své sbírce 46 odrůd broskvoní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Členění </a:t>
            </a:r>
            <a:r>
              <a:rPr lang="cs-CZ" dirty="0" smtClean="0"/>
              <a:t>broskví </a:t>
            </a:r>
            <a:r>
              <a:rPr lang="cs-CZ" dirty="0" smtClean="0"/>
              <a:t> </a:t>
            </a:r>
            <a:r>
              <a:rPr lang="cs-CZ" dirty="0" smtClean="0"/>
              <a:t>a </a:t>
            </a:r>
            <a:r>
              <a:rPr lang="cs-CZ" dirty="0" smtClean="0"/>
              <a:t>meruněk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 </a:t>
            </a:r>
            <a:r>
              <a:rPr lang="cs-CZ" dirty="0" smtClean="0"/>
              <a:t>broskví se člení odrůdy podle barvy dužniny na bělomasé a žlutomasé</a:t>
            </a:r>
            <a:endParaRPr lang="cs-CZ" dirty="0" smtClean="0"/>
          </a:p>
          <a:p>
            <a:r>
              <a:rPr lang="cs-CZ" dirty="0" smtClean="0"/>
              <a:t>Na broskve</a:t>
            </a:r>
            <a:r>
              <a:rPr lang="cs-CZ" dirty="0" smtClean="0"/>
              <a:t> </a:t>
            </a:r>
            <a:r>
              <a:rPr lang="cs-CZ" dirty="0" smtClean="0"/>
              <a:t>se slupkou plstnatou  a lysou (nektarinky)</a:t>
            </a:r>
            <a:endParaRPr lang="cs-CZ" dirty="0" smtClean="0"/>
          </a:p>
          <a:p>
            <a:r>
              <a:rPr lang="cs-CZ" dirty="0" smtClean="0"/>
              <a:t>Na broskve s dužninou od pecky  odlučitelnou a neodlučitelnou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Členění </a:t>
            </a:r>
            <a:r>
              <a:rPr lang="cs-CZ" dirty="0" smtClean="0"/>
              <a:t>meruněk </a:t>
            </a:r>
          </a:p>
          <a:p>
            <a:r>
              <a:rPr lang="cs-CZ" dirty="0" smtClean="0"/>
              <a:t>1. odrůdy s plody  malými a tmavě červenými</a:t>
            </a:r>
          </a:p>
          <a:p>
            <a:r>
              <a:rPr lang="cs-CZ" dirty="0" smtClean="0"/>
              <a:t>2. odrůdy s plody malými, žlutými a s jádry hořkými</a:t>
            </a:r>
          </a:p>
          <a:p>
            <a:r>
              <a:rPr lang="cs-CZ" dirty="0" smtClean="0"/>
              <a:t>3. odrůdy s plody velkými, žlutými a s jádry hořkými</a:t>
            </a:r>
          </a:p>
          <a:p>
            <a:r>
              <a:rPr lang="cs-CZ" dirty="0" smtClean="0"/>
              <a:t>4. odrůdy mandlové s jádry sladkými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Nároky </a:t>
            </a:r>
            <a:r>
              <a:rPr lang="cs-CZ" dirty="0" smtClean="0"/>
              <a:t>broskvoní</a:t>
            </a:r>
            <a:r>
              <a:rPr lang="cs-CZ" dirty="0" smtClean="0"/>
              <a:t> </a:t>
            </a:r>
            <a:r>
              <a:rPr lang="cs-CZ" dirty="0" smtClean="0"/>
              <a:t>na podmínky pěstování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Broskvoně patří k náročným ovocným druhům</a:t>
            </a:r>
            <a:endParaRPr lang="cs-CZ" dirty="0" smtClean="0"/>
          </a:p>
          <a:p>
            <a:r>
              <a:rPr lang="cs-CZ" dirty="0" smtClean="0"/>
              <a:t>Vyžadují kvalitní půdu  a teplé klimatické podmínky</a:t>
            </a:r>
            <a:endParaRPr lang="cs-CZ" dirty="0" smtClean="0"/>
          </a:p>
          <a:p>
            <a:r>
              <a:rPr lang="cs-CZ" dirty="0" smtClean="0"/>
              <a:t>Jsou to </a:t>
            </a:r>
            <a:r>
              <a:rPr lang="cs-CZ" dirty="0" smtClean="0"/>
              <a:t>krátkověké stromy s dožitím 15 až 30 let. </a:t>
            </a:r>
          </a:p>
          <a:p>
            <a:r>
              <a:rPr lang="cs-CZ" dirty="0" smtClean="0"/>
              <a:t>Vyžadují intenzivní péči a pravidelný zmlazovací řez s regulací </a:t>
            </a:r>
            <a:r>
              <a:rPr lang="cs-CZ" dirty="0" err="1" smtClean="0"/>
              <a:t>přeplození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Picture 2" descr="F:\DCIM\101CASIO\CIMG15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72816"/>
            <a:ext cx="4038600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Nároky </a:t>
            </a:r>
            <a:r>
              <a:rPr lang="cs-CZ" dirty="0" smtClean="0"/>
              <a:t>meruněk </a:t>
            </a:r>
            <a:r>
              <a:rPr lang="cs-CZ" dirty="0" smtClean="0"/>
              <a:t>na podmínky pěstování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Meruňka je strom, který miluje kontinentální podnebí, snese tuhou krátkou zimu a vyžaduje rychlý přechod ze zimy do léta</a:t>
            </a:r>
            <a:endParaRPr lang="cs-CZ" dirty="0" smtClean="0"/>
          </a:p>
          <a:p>
            <a:r>
              <a:rPr lang="cs-CZ" dirty="0" smtClean="0"/>
              <a:t>Stejně jako broskev je teplomilná, vyžaduje kvalitní půdy</a:t>
            </a:r>
            <a:endParaRPr lang="cs-CZ" dirty="0" smtClean="0"/>
          </a:p>
          <a:p>
            <a:r>
              <a:rPr lang="cs-CZ" dirty="0" smtClean="0"/>
              <a:t>Na rozdíl od broskve je meruňka středně až dlouhověký strom  s možností dožití 60 až 100 let</a:t>
            </a:r>
            <a:endParaRPr lang="cs-CZ" dirty="0"/>
          </a:p>
        </p:txBody>
      </p:sp>
      <p:pic>
        <p:nvPicPr>
          <p:cNvPr id="4" name="Picture 2" descr="F:\DCIM\101CASIO\CIMG15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28800"/>
            <a:ext cx="4038600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</a:t>
            </a:r>
            <a:r>
              <a:rPr lang="cs-CZ" dirty="0" smtClean="0"/>
              <a:t> </a:t>
            </a:r>
            <a:r>
              <a:rPr lang="cs-CZ" dirty="0" smtClean="0"/>
              <a:t>broskvoní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Stromy jsou menšího vzrůstu, bez zmlazovacího řezu  rychle stárnou a mají sklony k </a:t>
            </a:r>
            <a:r>
              <a:rPr lang="cs-CZ" dirty="0" err="1" smtClean="0"/>
              <a:t>přeplozování</a:t>
            </a:r>
            <a:endParaRPr lang="cs-CZ" dirty="0" smtClean="0"/>
          </a:p>
          <a:p>
            <a:r>
              <a:rPr lang="cs-CZ" dirty="0" smtClean="0"/>
              <a:t>Přestárlé stromy není možné zmladit  hlubokým  zpětným řezem</a:t>
            </a:r>
            <a:endParaRPr lang="cs-CZ" dirty="0" smtClean="0"/>
          </a:p>
          <a:p>
            <a:r>
              <a:rPr lang="cs-CZ" dirty="0" smtClean="0"/>
              <a:t>V oblastech s vlhčím podnebím trpí kadeřavostí broskvoně (</a:t>
            </a:r>
            <a:r>
              <a:rPr lang="cs-CZ" dirty="0" err="1" smtClean="0"/>
              <a:t>Taphrina</a:t>
            </a:r>
            <a:r>
              <a:rPr lang="cs-CZ" dirty="0" smtClean="0"/>
              <a:t> </a:t>
            </a:r>
            <a:r>
              <a:rPr lang="cs-CZ" dirty="0" err="1" smtClean="0"/>
              <a:t>deformans</a:t>
            </a:r>
            <a:r>
              <a:rPr lang="cs-CZ" dirty="0" smtClean="0"/>
              <a:t>)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Picture 2" descr="F:\DCIM\101CASIO\CIMG15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28800"/>
            <a:ext cx="4114800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</a:t>
            </a:r>
            <a:r>
              <a:rPr lang="cs-CZ" dirty="0" err="1" smtClean="0"/>
              <a:t>meruňek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Meruňky </a:t>
            </a:r>
            <a:r>
              <a:rPr lang="cs-CZ" dirty="0" smtClean="0"/>
              <a:t>jsou bujného vzrůstu, zvláště některé odrůdy  roubované na slivoňové podnože, není u nich nutný pravidelný řez . </a:t>
            </a:r>
          </a:p>
          <a:p>
            <a:r>
              <a:rPr lang="cs-CZ" dirty="0" smtClean="0"/>
              <a:t>Stromy meruněk jsou proto vhodné do výsadeb </a:t>
            </a:r>
            <a:r>
              <a:rPr lang="cs-CZ" dirty="0" smtClean="0"/>
              <a:t> </a:t>
            </a:r>
            <a:r>
              <a:rPr lang="cs-CZ" dirty="0" smtClean="0"/>
              <a:t>do </a:t>
            </a:r>
            <a:r>
              <a:rPr lang="cs-CZ" dirty="0" smtClean="0"/>
              <a:t>volné krajiny, tam kde to podmínky dovolují</a:t>
            </a:r>
            <a:endParaRPr lang="cs-CZ" dirty="0" smtClean="0"/>
          </a:p>
          <a:p>
            <a:r>
              <a:rPr lang="cs-CZ" dirty="0" smtClean="0"/>
              <a:t>U starých stromů je možné provést zpětný zmlazovací řez</a:t>
            </a:r>
          </a:p>
          <a:p>
            <a:r>
              <a:rPr lang="cs-CZ" dirty="0" smtClean="0"/>
              <a:t>Při vlhčím a chladnějším průběhu jara trpí Moniliovou spálou</a:t>
            </a:r>
            <a:endParaRPr lang="cs-CZ" dirty="0"/>
          </a:p>
        </p:txBody>
      </p:sp>
      <p:pic>
        <p:nvPicPr>
          <p:cNvPr id="4" name="Picture 2" descr="F:\DCIM\101CASIO\CIMG15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28800"/>
            <a:ext cx="4038600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Vhodné  lokality k výsadbě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Broskve vyžadují dobře zásobené půdy živinami, vadí jim přebytek vápníku v půdě, kdy dochází k blokaci příjmu železa a chloróze listů. Meru</a:t>
            </a:r>
            <a:r>
              <a:rPr lang="cs-CZ" dirty="0" smtClean="0"/>
              <a:t>ňky vyžadují záhřevné půdy  s dostatkem vápníku, ale také drasla</a:t>
            </a:r>
            <a:endParaRPr lang="cs-CZ" dirty="0" smtClean="0"/>
          </a:p>
          <a:p>
            <a:r>
              <a:rPr lang="cs-CZ" dirty="0" smtClean="0"/>
              <a:t>Nevhodné jsou mrazové polohy a zamokřená místa</a:t>
            </a:r>
          </a:p>
          <a:p>
            <a:r>
              <a:rPr lang="cs-CZ" dirty="0" smtClean="0"/>
              <a:t>U meruněk  a broskví jsou vhodné vzdušné  polohy, kde stromy rychle osychají a netrpí tolik  houbovými chorobami </a:t>
            </a:r>
            <a:endParaRPr lang="cs-CZ" dirty="0" smtClean="0"/>
          </a:p>
          <a:p>
            <a:r>
              <a:rPr lang="cs-CZ" dirty="0" smtClean="0"/>
              <a:t>Meruňky jsou méně tolerantní k vyšší nadmořské výšce než broskvoně, v  drsných polohách je vhodné pěstovat meruňky  jen jako ovocné stěny u budov</a:t>
            </a:r>
            <a:endParaRPr lang="cs-CZ" dirty="0"/>
          </a:p>
        </p:txBody>
      </p:sp>
      <p:pic>
        <p:nvPicPr>
          <p:cNvPr id="5122" name="Picture 2" descr="F:\DCIM\101CASIO\CIMG15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96975"/>
            <a:ext cx="4032448" cy="2659063"/>
          </a:xfrm>
          <a:prstGeom prst="rect">
            <a:avLst/>
          </a:prstGeom>
          <a:noFill/>
        </p:spPr>
      </p:pic>
      <p:pic>
        <p:nvPicPr>
          <p:cNvPr id="5124" name="Picture 4" descr="F:\DCIM\101CASIO\CIMG1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032448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Roubování </a:t>
            </a:r>
            <a:r>
              <a:rPr lang="cs-CZ" dirty="0" smtClean="0"/>
              <a:t> a očkování broskvoní a </a:t>
            </a:r>
            <a:r>
              <a:rPr lang="cs-CZ" dirty="0" smtClean="0"/>
              <a:t>meruněk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Broskvoně se roubují velmi špatně, v praxi se hlavně očkují</a:t>
            </a:r>
            <a:endParaRPr lang="cs-CZ" dirty="0" smtClean="0"/>
          </a:p>
          <a:p>
            <a:r>
              <a:rPr lang="cs-CZ" dirty="0" smtClean="0"/>
              <a:t>Meruňky se  roubují i očkují</a:t>
            </a:r>
            <a:endParaRPr lang="cs-CZ" dirty="0" smtClean="0"/>
          </a:p>
          <a:p>
            <a:r>
              <a:rPr lang="cs-CZ" dirty="0" smtClean="0"/>
              <a:t>Zásady roubování jsou prakticky stejné jako u ostatních peckovin</a:t>
            </a:r>
          </a:p>
          <a:p>
            <a:r>
              <a:rPr lang="cs-CZ" dirty="0" smtClean="0"/>
              <a:t>U broskvoní a meruněk je poměrně častý výskyt semenáčů s kvalitními a chutnými plody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6146" name="Picture 2" descr="F:\DCIM\101CASIO\CIMG15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56792"/>
            <a:ext cx="4038600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590</Words>
  <Application>Microsoft Office PowerPoint</Application>
  <PresentationFormat>Předvádění na obrazovce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Teplomilné peckoviny  (meruňky a broskvoně)</vt:lpstr>
      <vt:lpstr>Nejstarší zmínky o pěstování broskvoní</vt:lpstr>
      <vt:lpstr>Členění broskví  a meruněk</vt:lpstr>
      <vt:lpstr>Nároky broskvoní na podmínky pěstování</vt:lpstr>
      <vt:lpstr>Nároky meruněk na podmínky pěstování</vt:lpstr>
      <vt:lpstr>Charakteristika  broskvoní </vt:lpstr>
      <vt:lpstr>Charakteristika meruňek</vt:lpstr>
      <vt:lpstr>Vhodné  lokality k výsadbě</vt:lpstr>
      <vt:lpstr>Roubování  a očkování broskvoní a meruněk</vt:lpstr>
      <vt:lpstr>Vhodné podnože pro meruňky a broskvoně</vt:lpstr>
      <vt:lpstr>  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Tradiční odrůdy třešní a višní</dc:title>
  <dc:creator>LYNX-PC</dc:creator>
  <cp:lastModifiedBy>LYNX-PC</cp:lastModifiedBy>
  <cp:revision>94</cp:revision>
  <dcterms:created xsi:type="dcterms:W3CDTF">2015-10-29T17:49:35Z</dcterms:created>
  <dcterms:modified xsi:type="dcterms:W3CDTF">2019-07-11T20:59:44Z</dcterms:modified>
</cp:coreProperties>
</file>